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731" r:id="rId3"/>
    <p:sldId id="732" r:id="rId4"/>
    <p:sldId id="736" r:id="rId5"/>
    <p:sldId id="733" r:id="rId6"/>
    <p:sldId id="740" r:id="rId7"/>
    <p:sldId id="735" r:id="rId8"/>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339966"/>
    <a:srgbClr val="E3261E"/>
    <a:srgbClr val="B53D5A"/>
    <a:srgbClr val="5F5F5F"/>
    <a:srgbClr val="993366"/>
    <a:srgbClr val="FF3399"/>
    <a:srgbClr val="DDDDDD"/>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591" autoAdjust="0"/>
  </p:normalViewPr>
  <p:slideViewPr>
    <p:cSldViewPr>
      <p:cViewPr varScale="1">
        <p:scale>
          <a:sx n="97" d="100"/>
          <a:sy n="97" d="100"/>
        </p:scale>
        <p:origin x="90" y="72"/>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7</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16421" y="1655911"/>
            <a:ext cx="11017224" cy="4320480"/>
          </a:xfrm>
          <a:prstGeom prst="rect">
            <a:avLst/>
          </a:prstGeom>
          <a:solidFill>
            <a:schemeClr val="accent1">
              <a:lumMod val="40000"/>
              <a:lumOff val="60000"/>
            </a:schemeClr>
          </a:solidFill>
          <a:effectLst>
            <a:reflection blurRad="6350" stA="52000" endA="300" endPos="35000" dir="5400000" sy="-100000" algn="bl" rotWithShape="0"/>
          </a:effectLst>
        </p:spPr>
        <p:txBody>
          <a:bodyPr spcFirstLastPara="1" wrap="none" lIns="91426" tIns="45713" rIns="91426" bIns="45713" numCol="1">
            <a:prstTxWarp prst="textArchUp">
              <a:avLst/>
            </a:prstTxWarp>
            <a:spAutoFit/>
            <a:scene3d>
              <a:camera prst="orthographicFront"/>
              <a:lightRig rig="threePt" dir="t"/>
            </a:scene3d>
            <a:sp3d extrusionH="57150">
              <a:bevelT w="38100" h="38100"/>
            </a:sp3d>
          </a:bodyPr>
          <a:lstStyle/>
          <a:p>
            <a:pPr algn="ctr" fontAlgn="base">
              <a:spcBef>
                <a:spcPct val="0"/>
              </a:spcBef>
              <a:spcAft>
                <a:spcPct val="0"/>
              </a:spcAft>
              <a:buFont typeface="Arial" panose="020B0604020202020204" pitchFamily="34" charset="0"/>
              <a:buNone/>
            </a:pPr>
            <a:r>
              <a:rPr lang="zh-CN" altLang="en-US" sz="11498" smtClean="0">
                <a:ln w="0"/>
                <a:gradFill>
                  <a:gsLst>
                    <a:gs pos="25000">
                      <a:srgbClr val="339966"/>
                    </a:gs>
                    <a:gs pos="0">
                      <a:srgbClr val="D60093"/>
                    </a:gs>
                    <a:gs pos="65000">
                      <a:srgbClr val="738AC8"/>
                    </a:gs>
                    <a:gs pos="100000">
                      <a:srgbClr val="738AC8">
                        <a:lumMod val="60000"/>
                        <a:lumOff val="40000"/>
                      </a:srgbClr>
                    </a:gs>
                  </a:gsLst>
                  <a:lin ang="5400000"/>
                </a:gradFill>
                <a:effectLst>
                  <a:glow rad="139700">
                    <a:srgbClr val="FEB80A">
                      <a:satMod val="175000"/>
                      <a:alpha val="40000"/>
                    </a:srgbClr>
                  </a:glow>
                  <a:outerShdw blurRad="60007" dist="200025" dir="15000000" sy="30000" kx="-1800000" algn="bl" rotWithShape="0">
                    <a:prstClr val="black">
                      <a:alpha val="32000"/>
                    </a:prstClr>
                  </a:outerShdw>
                  <a:reflection blurRad="6350" stA="53000" endA="300" endPos="35500" dir="5400000" sy="-90000" algn="bl" rotWithShape="0"/>
                </a:effectLst>
                <a:latin typeface="华文琥珀" panose="02010800040101010101" pitchFamily="2" charset="-122"/>
                <a:ea typeface="华文琥珀" panose="02010800040101010101" pitchFamily="2" charset="-122"/>
              </a:rPr>
              <a:t>一课一</a:t>
            </a:r>
            <a:r>
              <a:rPr lang="zh-CN" altLang="en-US" sz="11498" smtClean="0">
                <a:ln w="0"/>
                <a:gradFill>
                  <a:gsLst>
                    <a:gs pos="30000">
                      <a:srgbClr val="339966"/>
                    </a:gs>
                    <a:gs pos="67000">
                      <a:srgbClr val="D60093"/>
                    </a:gs>
                    <a:gs pos="100000">
                      <a:srgbClr val="738AC8">
                        <a:lumMod val="60000"/>
                        <a:lumOff val="40000"/>
                      </a:srgbClr>
                    </a:gs>
                  </a:gsLst>
                  <a:lin ang="5400000"/>
                </a:gradFill>
                <a:effectLst>
                  <a:glow rad="139700">
                    <a:srgbClr val="FEB80A">
                      <a:satMod val="175000"/>
                      <a:alpha val="40000"/>
                    </a:srgbClr>
                  </a:glow>
                  <a:outerShdw blurRad="60007" dist="200025" dir="15000000" sy="30000" kx="-1800000" algn="bl" rotWithShape="0">
                    <a:prstClr val="black">
                      <a:alpha val="32000"/>
                    </a:prstClr>
                  </a:outerShdw>
                  <a:reflection blurRad="6350" stA="53000" endA="300" endPos="35500" dir="5400000" sy="-90000" algn="bl" rotWithShape="0"/>
                </a:effectLst>
                <a:latin typeface="华文琥珀" panose="02010800040101010101" pitchFamily="2" charset="-122"/>
                <a:ea typeface="华文琥珀" panose="02010800040101010101" pitchFamily="2" charset="-122"/>
              </a:rPr>
              <a:t>练</a:t>
            </a:r>
            <a:endParaRPr lang="zh-CN" altLang="en-US" sz="11498" dirty="0">
              <a:ln w="0"/>
              <a:gradFill>
                <a:gsLst>
                  <a:gs pos="30000">
                    <a:srgbClr val="339966"/>
                  </a:gs>
                  <a:gs pos="67000">
                    <a:srgbClr val="D60093"/>
                  </a:gs>
                  <a:gs pos="100000">
                    <a:srgbClr val="738AC8">
                      <a:lumMod val="60000"/>
                      <a:lumOff val="40000"/>
                    </a:srgbClr>
                  </a:gs>
                </a:gsLst>
                <a:lin ang="5400000"/>
              </a:gradFill>
              <a:effectLst>
                <a:glow rad="139700">
                  <a:srgbClr val="FEB80A">
                    <a:satMod val="175000"/>
                    <a:alpha val="40000"/>
                  </a:srgbClr>
                </a:glow>
                <a:outerShdw blurRad="60007" dist="200025" dir="15000000" sy="30000" kx="-1800000" algn="bl" rotWithShape="0">
                  <a:prstClr val="black">
                    <a:alpha val="32000"/>
                  </a:prstClr>
                </a:outerShdw>
                <a:reflection blurRad="6350" stA="53000" endA="300" endPos="35500" dir="5400000" sy="-90000" algn="bl" rotWithShape="0"/>
              </a:effectLst>
              <a:latin typeface="华文琥珀" panose="02010800040101010101" pitchFamily="2" charset="-122"/>
              <a:ea typeface="华文琥珀" panose="02010800040101010101" pitchFamily="2" charset="-122"/>
            </a:endParaRPr>
          </a:p>
        </p:txBody>
      </p:sp>
    </p:spTree>
    <p:extLst>
      <p:ext uri="{BB962C8B-B14F-4D97-AF65-F5344CB8AC3E}">
        <p14:creationId xmlns:p14="http://schemas.microsoft.com/office/powerpoint/2010/main" val="38061407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995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93681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0" y="633267"/>
            <a:ext cx="11522075"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0" y="0"/>
            <a:ext cx="11522075" cy="628635"/>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24" dirty="0"/>
          </a:p>
        </p:txBody>
      </p:sp>
      <p:sp>
        <p:nvSpPr>
          <p:cNvPr id="2" name="动作按钮: 第一张 1">
            <a:hlinkClick r:id="rId9" action="ppaction://hlinksldjump" highlightClick="1">
              <a:snd r:embed="rId10" name="camera.wav"/>
            </a:hlinkClick>
          </p:cNvPr>
          <p:cNvSpPr/>
          <p:nvPr userDrawn="1"/>
        </p:nvSpPr>
        <p:spPr>
          <a:xfrm>
            <a:off x="10596459" y="5560029"/>
            <a:ext cx="864096" cy="898646"/>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96" r:id="rId1"/>
    <p:sldLayoutId id="2147483695" r:id="rId2"/>
    <p:sldLayoutId id="2147483689" r:id="rId3"/>
    <p:sldLayoutId id="2147483690" r:id="rId4"/>
    <p:sldLayoutId id="2147483691" r:id="rId5"/>
    <p:sldLayoutId id="2147483692" r:id="rId6"/>
    <p:sldLayoutId id="2147483694" r:id="rId7"/>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4.xm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32445" y="3722371"/>
            <a:ext cx="10801200" cy="1785933"/>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rgbClr val="D60093"/>
                </a:solidFill>
              </a:rPr>
              <a:t>Unit 6</a:t>
            </a:r>
            <a:r>
              <a:rPr lang="zh-CN" altLang="zh-CN" sz="4400" dirty="0">
                <a:solidFill>
                  <a:srgbClr val="D60093"/>
                </a:solidFill>
              </a:rPr>
              <a:t>　</a:t>
            </a:r>
            <a:r>
              <a:rPr lang="en-US" altLang="zh-CN" sz="4400" dirty="0">
                <a:solidFill>
                  <a:srgbClr val="D60093"/>
                </a:solidFill>
              </a:rPr>
              <a:t>How do you feel? </a:t>
            </a:r>
            <a:endParaRPr lang="zh-CN" altLang="zh-CN" sz="4400" dirty="0">
              <a:solidFill>
                <a:srgbClr val="D60093"/>
              </a:solidFill>
            </a:endParaRPr>
          </a:p>
          <a:p>
            <a:pPr algn="ctr"/>
            <a:r>
              <a:rPr lang="en-US" altLang="zh-CN" sz="4400" dirty="0">
                <a:solidFill>
                  <a:srgbClr val="D60093"/>
                </a:solidFill>
              </a:rPr>
              <a:t>Part B</a:t>
            </a:r>
            <a:r>
              <a:rPr lang="zh-CN" altLang="zh-CN" sz="4400" dirty="0">
                <a:solidFill>
                  <a:srgbClr val="D60093"/>
                </a:solidFill>
              </a:rPr>
              <a:t>　</a:t>
            </a:r>
            <a:r>
              <a:rPr lang="en-US" altLang="zh-CN" sz="4400" dirty="0">
                <a:solidFill>
                  <a:srgbClr val="D60093"/>
                </a:solidFill>
              </a:rPr>
              <a:t>Read and write</a:t>
            </a:r>
            <a:endParaRPr lang="zh-CN" altLang="zh-CN" sz="4400" dirty="0">
              <a:solidFill>
                <a:srgbClr val="D60093"/>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竖卷形 2"/>
          <p:cNvSpPr/>
          <p:nvPr/>
        </p:nvSpPr>
        <p:spPr>
          <a:xfrm>
            <a:off x="504453" y="951187"/>
            <a:ext cx="1872188" cy="4449140"/>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5400" dirty="0" smtClean="0">
                <a:latin typeface="+mj-ea"/>
                <a:ea typeface="+mj-ea"/>
              </a:rPr>
              <a:t>导</a:t>
            </a:r>
            <a:endParaRPr lang="en-US" altLang="zh-CN" sz="5400" dirty="0" smtClean="0">
              <a:latin typeface="+mj-ea"/>
              <a:ea typeface="+mj-ea"/>
            </a:endParaRPr>
          </a:p>
          <a:p>
            <a:pPr algn="ctr"/>
            <a:endParaRPr lang="en-US" altLang="zh-CN" sz="5400" dirty="0" smtClean="0">
              <a:latin typeface="+mj-ea"/>
              <a:ea typeface="+mj-ea"/>
            </a:endParaRPr>
          </a:p>
          <a:p>
            <a:pPr algn="ctr"/>
            <a:r>
              <a:rPr lang="zh-CN" altLang="en-US" sz="5400" dirty="0" smtClean="0">
                <a:latin typeface="+mj-ea"/>
                <a:ea typeface="+mj-ea"/>
              </a:rPr>
              <a:t>航</a:t>
            </a:r>
            <a:endParaRPr lang="zh-CN" altLang="en-US" sz="5400" dirty="0">
              <a:latin typeface="+mj-ea"/>
              <a:ea typeface="+mj-ea"/>
            </a:endParaRPr>
          </a:p>
        </p:txBody>
      </p:sp>
      <p:sp>
        <p:nvSpPr>
          <p:cNvPr id="2" name="折角形 1"/>
          <p:cNvSpPr/>
          <p:nvPr/>
        </p:nvSpPr>
        <p:spPr>
          <a:xfrm>
            <a:off x="3960837" y="1293840"/>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1" name="折角形 10"/>
          <p:cNvSpPr/>
          <p:nvPr/>
        </p:nvSpPr>
        <p:spPr>
          <a:xfrm>
            <a:off x="3960837" y="2538614"/>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3" name="折角形 12"/>
          <p:cNvSpPr/>
          <p:nvPr/>
        </p:nvSpPr>
        <p:spPr>
          <a:xfrm>
            <a:off x="3939125" y="3783657"/>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6" name="动作按钮: 自定义 15">
            <a:hlinkClick r:id="rId2" action="ppaction://hlinksldjump" highlightClick="1">
              <a:snd r:embed="rId3" name="chimes.wav"/>
            </a:hlinkClick>
          </p:cNvPr>
          <p:cNvSpPr/>
          <p:nvPr/>
        </p:nvSpPr>
        <p:spPr>
          <a:xfrm>
            <a:off x="3744813" y="24800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7" name="动作按钮: 自定义 16">
            <a:hlinkClick r:id="rId4" action="ppaction://hlinksldjump" highlightClick="1">
              <a:snd r:embed="rId3" name="chimes.wav"/>
            </a:hlinkClick>
          </p:cNvPr>
          <p:cNvSpPr/>
          <p:nvPr/>
        </p:nvSpPr>
        <p:spPr>
          <a:xfrm>
            <a:off x="3744812" y="37297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9" name="动作按钮: 自定义 18">
            <a:hlinkClick r:id="rId5" action="ppaction://hlinksldjump" highlightClick="1">
              <a:snd r:embed="rId3" name="chimes.wav"/>
            </a:hlinkClick>
          </p:cNvPr>
          <p:cNvSpPr/>
          <p:nvPr/>
        </p:nvSpPr>
        <p:spPr>
          <a:xfrm>
            <a:off x="3744813" y="12303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
                                        </p:tgtEl>
                                        <p:attrNameLst>
                                          <p:attrName>ppt_y</p:attrName>
                                        </p:attrNameLst>
                                      </p:cBhvr>
                                      <p:tavLst>
                                        <p:tav tm="0">
                                          <p:val>
                                            <p:strVal val="#ppt_y"/>
                                          </p:val>
                                        </p:tav>
                                        <p:tav tm="100000">
                                          <p:val>
                                            <p:strVal val="#ppt_y"/>
                                          </p:val>
                                        </p:tav>
                                      </p:tavLst>
                                    </p:anim>
                                    <p:anim calcmode="lin" valueType="num">
                                      <p:cBhvr>
                                        <p:cTn id="1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
                                        </p:tgtEl>
                                      </p:cBhvr>
                                    </p:animEffect>
                                  </p:childTnLst>
                                </p:cTn>
                              </p:par>
                            </p:childTnLst>
                          </p:cTn>
                        </p:par>
                        <p:par>
                          <p:cTn id="17" fill="hold">
                            <p:stCondLst>
                              <p:cond delay="11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1"/>
                                        </p:tgtEl>
                                        <p:attrNameLst>
                                          <p:attrName>ppt_y</p:attrName>
                                        </p:attrNameLst>
                                      </p:cBhvr>
                                      <p:tavLst>
                                        <p:tav tm="0">
                                          <p:val>
                                            <p:strVal val="#ppt_y"/>
                                          </p:val>
                                        </p:tav>
                                        <p:tav tm="100000">
                                          <p:val>
                                            <p:strVal val="#ppt_y"/>
                                          </p:val>
                                        </p:tav>
                                      </p:tavLst>
                                    </p:anim>
                                    <p:anim calcmode="lin" valueType="num">
                                      <p:cBhvr>
                                        <p:cTn id="2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1"/>
                                        </p:tgtEl>
                                      </p:cBhvr>
                                    </p:animEffect>
                                  </p:childTnLst>
                                </p:cTn>
                              </p:par>
                            </p:childTnLst>
                          </p:cTn>
                        </p:par>
                        <p:par>
                          <p:cTn id="25" fill="hold">
                            <p:stCondLst>
                              <p:cond delay="18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3"/>
                                        </p:tgtEl>
                                        <p:attrNameLst>
                                          <p:attrName>ppt_y</p:attrName>
                                        </p:attrNameLst>
                                      </p:cBhvr>
                                      <p:tavLst>
                                        <p:tav tm="0">
                                          <p:val>
                                            <p:strVal val="#ppt_y"/>
                                          </p:val>
                                        </p:tav>
                                        <p:tav tm="100000">
                                          <p:val>
                                            <p:strVal val="#ppt_y"/>
                                          </p:val>
                                        </p:tav>
                                      </p:tavLst>
                                    </p:anim>
                                    <p:anim calcmode="lin" valueType="num">
                                      <p:cBhvr>
                                        <p:cTn id="3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11"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628135"/>
            <a:ext cx="10807700" cy="5697842"/>
          </a:xfrm>
          <a:prstGeom prst="rect">
            <a:avLst/>
          </a:prstGeom>
        </p:spPr>
        <p:txBody>
          <a:bodyPr>
            <a:spAutoFit/>
          </a:bodyPr>
          <a:lstStyle/>
          <a:p>
            <a:pPr>
              <a:lnSpc>
                <a:spcPts val="4000"/>
              </a:lnSpc>
              <a:spcAft>
                <a:spcPts val="0"/>
              </a:spcAft>
              <a:tabLst>
                <a:tab pos="1188085" algn="l"/>
                <a:tab pos="2163445" algn="l"/>
                <a:tab pos="3142615" algn="l"/>
                <a:tab pos="4190365" algn="l"/>
              </a:tabLst>
            </a:pPr>
            <a:r>
              <a:rPr lang="zh-CN" altLang="zh-CN" dirty="0" smtClean="0">
                <a:solidFill>
                  <a:srgbClr val="000000"/>
                </a:solidFill>
                <a:latin typeface="Arial" panose="020B0604020202020204" pitchFamily="34" charset="0"/>
                <a:cs typeface="Times New Roman" panose="02020603050405020304" pitchFamily="18" charset="0"/>
              </a:rPr>
              <a:t>一、按要求写出下列单词的相应形式。</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1.sun(</a:t>
            </a:r>
            <a:r>
              <a:rPr lang="zh-CN" altLang="zh-CN" dirty="0" smtClean="0">
                <a:solidFill>
                  <a:srgbClr val="000000"/>
                </a:solidFill>
                <a:ea typeface="宋体" panose="02010600030101010101" pitchFamily="2" charset="-122"/>
                <a:cs typeface="Times New Roman" panose="02020603050405020304" pitchFamily="18" charset="0"/>
              </a:rPr>
              <a:t>形容词</a:t>
            </a:r>
            <a:r>
              <a:rPr lang="en-US" altLang="zh-CN" dirty="0" smtClean="0">
                <a:solidFill>
                  <a:srgbClr val="000000"/>
                </a:solidFill>
                <a:ea typeface="宋体" panose="02010600030101010101" pitchFamily="2" charset="-122"/>
                <a:cs typeface="Times New Roman" panose="02020603050405020304" pitchFamily="18" charset="0"/>
              </a:rPr>
              <a:t>)______________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2.country(</a:t>
            </a:r>
            <a:r>
              <a:rPr lang="zh-CN" altLang="zh-CN" dirty="0" smtClean="0">
                <a:solidFill>
                  <a:srgbClr val="000000"/>
                </a:solidFill>
                <a:ea typeface="宋体" panose="02010600030101010101" pitchFamily="2" charset="-122"/>
                <a:cs typeface="Times New Roman" panose="02020603050405020304" pitchFamily="18" charset="0"/>
              </a:rPr>
              <a:t>复数</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3.say(</a:t>
            </a:r>
            <a:r>
              <a:rPr lang="zh-CN" altLang="zh-CN" dirty="0" smtClean="0">
                <a:solidFill>
                  <a:srgbClr val="000000"/>
                </a:solidFill>
                <a:ea typeface="宋体" panose="02010600030101010101" pitchFamily="2" charset="-122"/>
                <a:cs typeface="Times New Roman" panose="02020603050405020304" pitchFamily="18" charset="0"/>
              </a:rPr>
              <a:t>第三人称单数</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4.happy(</a:t>
            </a:r>
            <a:r>
              <a:rPr lang="zh-CN" altLang="zh-CN" dirty="0" smtClean="0">
                <a:solidFill>
                  <a:srgbClr val="000000"/>
                </a:solidFill>
                <a:ea typeface="宋体" panose="02010600030101010101" pitchFamily="2" charset="-122"/>
                <a:cs typeface="Times New Roman" panose="02020603050405020304" pitchFamily="18" charset="0"/>
              </a:rPr>
              <a:t>反义词</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5.worried(</a:t>
            </a:r>
            <a:r>
              <a:rPr lang="zh-CN" altLang="zh-CN" dirty="0" smtClean="0">
                <a:solidFill>
                  <a:srgbClr val="000000"/>
                </a:solidFill>
                <a:ea typeface="宋体" panose="02010600030101010101" pitchFamily="2" charset="-122"/>
                <a:cs typeface="Times New Roman" panose="02020603050405020304" pitchFamily="18" charset="0"/>
              </a:rPr>
              <a:t>动词</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6.sit(</a:t>
            </a:r>
            <a:r>
              <a:rPr lang="zh-CN" altLang="zh-CN" dirty="0" smtClean="0">
                <a:solidFill>
                  <a:srgbClr val="000000"/>
                </a:solidFill>
                <a:ea typeface="宋体" panose="02010600030101010101" pitchFamily="2" charset="-122"/>
                <a:cs typeface="Times New Roman" panose="02020603050405020304" pitchFamily="18" charset="0"/>
              </a:rPr>
              <a:t>动词</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i="1" dirty="0" err="1" smtClean="0">
                <a:solidFill>
                  <a:srgbClr val="000000"/>
                </a:solidFill>
                <a:ea typeface="宋体" panose="02010600030101010101" pitchFamily="2" charset="-122"/>
                <a:cs typeface="Times New Roman" panose="02020603050405020304" pitchFamily="18" charset="0"/>
              </a:rPr>
              <a:t>ing</a:t>
            </a:r>
            <a:r>
              <a:rPr lang="zh-CN" altLang="zh-CN" dirty="0" smtClean="0">
                <a:solidFill>
                  <a:srgbClr val="000000"/>
                </a:solidFill>
                <a:ea typeface="宋体" panose="02010600030101010101" pitchFamily="2" charset="-122"/>
                <a:cs typeface="Times New Roman" panose="02020603050405020304" pitchFamily="18" charset="0"/>
              </a:rPr>
              <a:t>形式</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7.hot(</a:t>
            </a:r>
            <a:r>
              <a:rPr lang="zh-CN" altLang="zh-CN" dirty="0" smtClean="0">
                <a:solidFill>
                  <a:srgbClr val="000000"/>
                </a:solidFill>
                <a:ea typeface="宋体" panose="02010600030101010101" pitchFamily="2" charset="-122"/>
                <a:cs typeface="Times New Roman" panose="02020603050405020304" pitchFamily="18" charset="0"/>
              </a:rPr>
              <a:t>反义词</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8.mouse(</a:t>
            </a:r>
            <a:r>
              <a:rPr lang="zh-CN" altLang="zh-CN" dirty="0" smtClean="0">
                <a:solidFill>
                  <a:srgbClr val="000000"/>
                </a:solidFill>
                <a:ea typeface="宋体" panose="02010600030101010101" pitchFamily="2" charset="-122"/>
                <a:cs typeface="Times New Roman" panose="02020603050405020304" pitchFamily="18" charset="0"/>
              </a:rPr>
              <a:t>复数</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9.won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a:t>
            </a:r>
            <a:r>
              <a:rPr lang="zh-CN" altLang="zh-CN" dirty="0" smtClean="0">
                <a:solidFill>
                  <a:srgbClr val="000000"/>
                </a:solidFill>
                <a:ea typeface="宋体" panose="02010600030101010101" pitchFamily="2" charset="-122"/>
                <a:cs typeface="Times New Roman" panose="02020603050405020304" pitchFamily="18" charset="0"/>
              </a:rPr>
              <a:t>完全形式</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smtClean="0">
                <a:solidFill>
                  <a:srgbClr val="000000"/>
                </a:solidFill>
                <a:ea typeface="宋体" panose="02010600030101010101" pitchFamily="2" charset="-122"/>
                <a:cs typeface="Times New Roman" panose="02020603050405020304" pitchFamily="18" charset="0"/>
              </a:rPr>
              <a:t>10.must(</a:t>
            </a:r>
            <a:r>
              <a:rPr lang="zh-CN" altLang="en-US">
                <a:solidFill>
                  <a:srgbClr val="000000"/>
                </a:solidFill>
                <a:ea typeface="宋体" panose="02010600030101010101" pitchFamily="2" charset="-122"/>
                <a:cs typeface="Times New Roman" panose="02020603050405020304" pitchFamily="18" charset="0"/>
              </a:rPr>
              <a:t>近</a:t>
            </a:r>
            <a:r>
              <a:rPr lang="zh-CN" altLang="zh-CN" smtClean="0">
                <a:solidFill>
                  <a:srgbClr val="000000"/>
                </a:solidFill>
                <a:ea typeface="宋体" panose="02010600030101010101" pitchFamily="2" charset="-122"/>
                <a:cs typeface="Times New Roman" panose="02020603050405020304" pitchFamily="18" charset="0"/>
              </a:rPr>
              <a:t>义</a:t>
            </a:r>
            <a:r>
              <a:rPr lang="zh-CN" altLang="zh-CN" dirty="0" smtClean="0">
                <a:solidFill>
                  <a:srgbClr val="000000"/>
                </a:solidFill>
                <a:ea typeface="宋体" panose="02010600030101010101" pitchFamily="2" charset="-122"/>
                <a:cs typeface="Times New Roman" panose="02020603050405020304" pitchFamily="18" charset="0"/>
              </a:rPr>
              <a:t>词组</a:t>
            </a:r>
            <a:r>
              <a:rPr lang="en-US" altLang="zh-CN" dirty="0" smtClean="0">
                <a:solidFill>
                  <a:srgbClr val="000000"/>
                </a:solidFill>
                <a:ea typeface="宋体" panose="02010600030101010101" pitchFamily="2" charset="-122"/>
                <a:cs typeface="Times New Roman" panose="02020603050405020304" pitchFamily="18" charset="0"/>
              </a:rPr>
              <a:t>)____________</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3322597" y="1171519"/>
            <a:ext cx="1233030" cy="584775"/>
          </a:xfrm>
          <a:prstGeom prst="rect">
            <a:avLst/>
          </a:prstGeom>
        </p:spPr>
        <p:txBody>
          <a:bodyPr wrap="none">
            <a:spAutoFit/>
          </a:bodyPr>
          <a:lstStyle/>
          <a:p>
            <a:r>
              <a:rPr lang="en-US" altLang="zh-CN" dirty="0">
                <a:ea typeface="宋体" panose="02010600030101010101" pitchFamily="2" charset="-122"/>
              </a:rPr>
              <a:t>sunny</a:t>
            </a:r>
            <a:endParaRPr lang="zh-CN" altLang="en-US" dirty="0"/>
          </a:p>
        </p:txBody>
      </p:sp>
      <p:sp>
        <p:nvSpPr>
          <p:cNvPr id="5" name="矩形 4"/>
          <p:cNvSpPr/>
          <p:nvPr/>
        </p:nvSpPr>
        <p:spPr>
          <a:xfrm>
            <a:off x="3322597" y="1678660"/>
            <a:ext cx="1803699" cy="584775"/>
          </a:xfrm>
          <a:prstGeom prst="rect">
            <a:avLst/>
          </a:prstGeom>
        </p:spPr>
        <p:txBody>
          <a:bodyPr wrap="none">
            <a:spAutoFit/>
          </a:bodyPr>
          <a:lstStyle/>
          <a:p>
            <a:r>
              <a:rPr lang="en-US" altLang="zh-CN" dirty="0">
                <a:ea typeface="宋体" panose="02010600030101010101" pitchFamily="2" charset="-122"/>
              </a:rPr>
              <a:t>countries</a:t>
            </a:r>
            <a:endParaRPr lang="zh-CN" altLang="en-US" dirty="0"/>
          </a:p>
        </p:txBody>
      </p:sp>
      <p:sp>
        <p:nvSpPr>
          <p:cNvPr id="6" name="矩形 5"/>
          <p:cNvSpPr/>
          <p:nvPr/>
        </p:nvSpPr>
        <p:spPr>
          <a:xfrm>
            <a:off x="4320877" y="2185801"/>
            <a:ext cx="915635" cy="584775"/>
          </a:xfrm>
          <a:prstGeom prst="rect">
            <a:avLst/>
          </a:prstGeom>
        </p:spPr>
        <p:txBody>
          <a:bodyPr wrap="none">
            <a:spAutoFit/>
          </a:bodyPr>
          <a:lstStyle/>
          <a:p>
            <a:r>
              <a:rPr lang="en-US" altLang="zh-CN" dirty="0">
                <a:ea typeface="宋体" panose="02010600030101010101" pitchFamily="2" charset="-122"/>
              </a:rPr>
              <a:t>says</a:t>
            </a:r>
            <a:endParaRPr lang="zh-CN" altLang="en-US" dirty="0"/>
          </a:p>
        </p:txBody>
      </p:sp>
      <p:sp>
        <p:nvSpPr>
          <p:cNvPr id="7" name="矩形 6"/>
          <p:cNvSpPr/>
          <p:nvPr/>
        </p:nvSpPr>
        <p:spPr>
          <a:xfrm>
            <a:off x="4166738" y="2704261"/>
            <a:ext cx="777777" cy="584775"/>
          </a:xfrm>
          <a:prstGeom prst="rect">
            <a:avLst/>
          </a:prstGeom>
        </p:spPr>
        <p:txBody>
          <a:bodyPr wrap="none">
            <a:spAutoFit/>
          </a:bodyPr>
          <a:lstStyle/>
          <a:p>
            <a:r>
              <a:rPr lang="en-US" altLang="zh-CN" dirty="0">
                <a:ea typeface="宋体" panose="02010600030101010101" pitchFamily="2" charset="-122"/>
              </a:rPr>
              <a:t>sad</a:t>
            </a:r>
            <a:endParaRPr lang="zh-CN" altLang="en-US" dirty="0"/>
          </a:p>
        </p:txBody>
      </p:sp>
      <p:sp>
        <p:nvSpPr>
          <p:cNvPr id="8" name="矩形 7"/>
          <p:cNvSpPr/>
          <p:nvPr/>
        </p:nvSpPr>
        <p:spPr>
          <a:xfrm>
            <a:off x="3835304" y="3211402"/>
            <a:ext cx="1257075" cy="584775"/>
          </a:xfrm>
          <a:prstGeom prst="rect">
            <a:avLst/>
          </a:prstGeom>
        </p:spPr>
        <p:txBody>
          <a:bodyPr wrap="none">
            <a:spAutoFit/>
          </a:bodyPr>
          <a:lstStyle/>
          <a:p>
            <a:r>
              <a:rPr lang="en-US" altLang="zh-CN" dirty="0">
                <a:ea typeface="宋体" panose="02010600030101010101" pitchFamily="2" charset="-122"/>
              </a:rPr>
              <a:t>worry</a:t>
            </a:r>
            <a:endParaRPr lang="zh-CN" altLang="en-US" dirty="0"/>
          </a:p>
        </p:txBody>
      </p:sp>
      <p:sp>
        <p:nvSpPr>
          <p:cNvPr id="9" name="矩形 8"/>
          <p:cNvSpPr/>
          <p:nvPr/>
        </p:nvSpPr>
        <p:spPr>
          <a:xfrm>
            <a:off x="4139737" y="3709930"/>
            <a:ext cx="1277914" cy="584775"/>
          </a:xfrm>
          <a:prstGeom prst="rect">
            <a:avLst/>
          </a:prstGeom>
        </p:spPr>
        <p:txBody>
          <a:bodyPr wrap="none">
            <a:spAutoFit/>
          </a:bodyPr>
          <a:lstStyle/>
          <a:p>
            <a:r>
              <a:rPr lang="en-US" altLang="zh-CN" dirty="0">
                <a:ea typeface="宋体" panose="02010600030101010101" pitchFamily="2" charset="-122"/>
              </a:rPr>
              <a:t>sitting</a:t>
            </a:r>
            <a:endParaRPr lang="zh-CN" altLang="en-US" dirty="0"/>
          </a:p>
        </p:txBody>
      </p:sp>
      <p:sp>
        <p:nvSpPr>
          <p:cNvPr id="10" name="矩形 9"/>
          <p:cNvSpPr/>
          <p:nvPr/>
        </p:nvSpPr>
        <p:spPr>
          <a:xfrm>
            <a:off x="3406844" y="4236143"/>
            <a:ext cx="914033" cy="584775"/>
          </a:xfrm>
          <a:prstGeom prst="rect">
            <a:avLst/>
          </a:prstGeom>
        </p:spPr>
        <p:txBody>
          <a:bodyPr wrap="none">
            <a:spAutoFit/>
          </a:bodyPr>
          <a:lstStyle/>
          <a:p>
            <a:r>
              <a:rPr lang="en-US" altLang="zh-CN" dirty="0">
                <a:ea typeface="宋体" panose="02010600030101010101" pitchFamily="2" charset="-122"/>
              </a:rPr>
              <a:t>cold</a:t>
            </a:r>
            <a:endParaRPr lang="zh-CN" altLang="en-US" dirty="0"/>
          </a:p>
        </p:txBody>
      </p:sp>
      <p:sp>
        <p:nvSpPr>
          <p:cNvPr id="11" name="矩形 10"/>
          <p:cNvSpPr/>
          <p:nvPr/>
        </p:nvSpPr>
        <p:spPr>
          <a:xfrm>
            <a:off x="3332602" y="4713788"/>
            <a:ext cx="1005403" cy="584775"/>
          </a:xfrm>
          <a:prstGeom prst="rect">
            <a:avLst/>
          </a:prstGeom>
        </p:spPr>
        <p:txBody>
          <a:bodyPr wrap="none">
            <a:spAutoFit/>
          </a:bodyPr>
          <a:lstStyle/>
          <a:p>
            <a:r>
              <a:rPr lang="en-US" altLang="zh-CN" dirty="0">
                <a:ea typeface="宋体" panose="02010600030101010101" pitchFamily="2" charset="-122"/>
              </a:rPr>
              <a:t>mice</a:t>
            </a:r>
            <a:endParaRPr lang="zh-CN" altLang="en-US" dirty="0"/>
          </a:p>
        </p:txBody>
      </p:sp>
      <p:sp>
        <p:nvSpPr>
          <p:cNvPr id="12" name="矩形 11"/>
          <p:cNvSpPr/>
          <p:nvPr/>
        </p:nvSpPr>
        <p:spPr>
          <a:xfrm>
            <a:off x="4128667" y="5240563"/>
            <a:ext cx="1494320" cy="584775"/>
          </a:xfrm>
          <a:prstGeom prst="rect">
            <a:avLst/>
          </a:prstGeom>
        </p:spPr>
        <p:txBody>
          <a:bodyPr wrap="none">
            <a:spAutoFit/>
          </a:bodyPr>
          <a:lstStyle/>
          <a:p>
            <a:r>
              <a:rPr lang="en-US" altLang="zh-CN" dirty="0">
                <a:ea typeface="宋体" panose="02010600030101010101" pitchFamily="2" charset="-122"/>
              </a:rPr>
              <a:t>will not</a:t>
            </a:r>
            <a:endParaRPr lang="zh-CN" altLang="en-US" dirty="0"/>
          </a:p>
        </p:txBody>
      </p:sp>
      <p:sp>
        <p:nvSpPr>
          <p:cNvPr id="13" name="矩形 12"/>
          <p:cNvSpPr/>
          <p:nvPr/>
        </p:nvSpPr>
        <p:spPr>
          <a:xfrm>
            <a:off x="3996474" y="5730996"/>
            <a:ext cx="1449436" cy="584775"/>
          </a:xfrm>
          <a:prstGeom prst="rect">
            <a:avLst/>
          </a:prstGeom>
        </p:spPr>
        <p:txBody>
          <a:bodyPr wrap="none">
            <a:spAutoFit/>
          </a:bodyPr>
          <a:lstStyle/>
          <a:p>
            <a:r>
              <a:rPr lang="en-US" altLang="zh-CN" dirty="0">
                <a:ea typeface="宋体" panose="02010600030101010101" pitchFamily="2" charset="-122"/>
              </a:rPr>
              <a:t>have to</a:t>
            </a:r>
            <a:endParaRPr lang="zh-CN" altLang="en-US" dirty="0"/>
          </a:p>
        </p:txBody>
      </p:sp>
    </p:spTree>
    <p:extLst>
      <p:ext uri="{BB962C8B-B14F-4D97-AF65-F5344CB8AC3E}">
        <p14:creationId xmlns:p14="http://schemas.microsoft.com/office/powerpoint/2010/main" val="86245122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randombar(horizontal)">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randombar(horizontal)">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randombar(horizontal)">
                                      <p:cBhvr>
                                        <p:cTn id="5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711499"/>
            <a:ext cx="10807700" cy="422885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二、单项选择。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)1.The bad grades make me very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A.happy</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B.sad</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C.warm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)2.The students are going to pull the cat ______the mud.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A.out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B.into</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C.out</a:t>
            </a:r>
            <a:r>
              <a:rPr lang="en-US" altLang="zh-CN" dirty="0">
                <a:solidFill>
                  <a:srgbClr val="000000"/>
                </a:solidFill>
                <a:ea typeface="宋体" panose="02010600030101010101" pitchFamily="2" charset="-122"/>
                <a:cs typeface="Times New Roman" panose="02020603050405020304" pitchFamily="18" charset="0"/>
              </a:rPr>
              <a:t> of</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)3.We should be nice ______each other.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A.to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B.of</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C.on</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792485" y="1287563"/>
            <a:ext cx="468514" cy="683264"/>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
        <p:nvSpPr>
          <p:cNvPr id="5" name="矩形 4"/>
          <p:cNvSpPr>
            <a:spLocks noChangeAspect="1"/>
          </p:cNvSpPr>
          <p:nvPr/>
        </p:nvSpPr>
        <p:spPr>
          <a:xfrm>
            <a:off x="792485" y="2484292"/>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C</a:t>
            </a:r>
            <a:endParaRPr lang="zh-CN" altLang="en-US" sz="3200" b="1" dirty="0">
              <a:solidFill>
                <a:srgbClr val="FF0000"/>
              </a:solidFill>
            </a:endParaRPr>
          </a:p>
        </p:txBody>
      </p:sp>
      <p:sp>
        <p:nvSpPr>
          <p:cNvPr id="6" name="矩形 5"/>
          <p:cNvSpPr>
            <a:spLocks noChangeAspect="1"/>
          </p:cNvSpPr>
          <p:nvPr/>
        </p:nvSpPr>
        <p:spPr>
          <a:xfrm>
            <a:off x="792485" y="3644053"/>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A</a:t>
            </a:r>
            <a:endParaRPr lang="zh-CN" altLang="en-US" sz="3200" b="1" dirty="0">
              <a:solidFill>
                <a:srgbClr val="FF0000"/>
              </a:solidFill>
            </a:endParaRPr>
          </a:p>
        </p:txBody>
      </p:sp>
      <p:sp>
        <p:nvSpPr>
          <p:cNvPr id="7" name="矩形 6"/>
          <p:cNvSpPr>
            <a:spLocks noChangeAspect="1"/>
          </p:cNvSpPr>
          <p:nvPr/>
        </p:nvSpPr>
        <p:spPr>
          <a:xfrm>
            <a:off x="361950" y="4836380"/>
            <a:ext cx="10807700" cy="1274195"/>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)4.How does hot weather make you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A.feels</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B.feeling</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C.feel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8" name="矩形 7"/>
          <p:cNvSpPr>
            <a:spLocks noChangeAspect="1"/>
          </p:cNvSpPr>
          <p:nvPr/>
        </p:nvSpPr>
        <p:spPr>
          <a:xfrm>
            <a:off x="792485" y="4836380"/>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C</a:t>
            </a:r>
            <a:endParaRPr lang="zh-CN" altLang="en-US" sz="3200" b="1" dirty="0">
              <a:solidFill>
                <a:srgbClr val="FF0000"/>
              </a:solidFill>
            </a:endParaRPr>
          </a:p>
        </p:txBody>
      </p:sp>
    </p:spTree>
    <p:extLst>
      <p:ext uri="{BB962C8B-B14F-4D97-AF65-F5344CB8AC3E}">
        <p14:creationId xmlns:p14="http://schemas.microsoft.com/office/powerpoint/2010/main" val="411436995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975117"/>
            <a:ext cx="10807700" cy="422885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三、阅读短文</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判断正误</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正确的写</a:t>
            </a:r>
            <a:r>
              <a:rPr lang="en-US" altLang="zh-CN" dirty="0">
                <a:solidFill>
                  <a:srgbClr val="000000"/>
                </a:solidFill>
                <a:ea typeface="宋体" panose="02010600030101010101" pitchFamily="2" charset="-122"/>
                <a:cs typeface="Times New Roman" panose="02020603050405020304" pitchFamily="18" charset="0"/>
              </a:rPr>
              <a:t>“T”,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错误的写</a:t>
            </a:r>
            <a:r>
              <a:rPr lang="en-US" altLang="zh-CN" dirty="0">
                <a:solidFill>
                  <a:srgbClr val="000000"/>
                </a:solidFill>
                <a:ea typeface="宋体" panose="02010600030101010101" pitchFamily="2" charset="-122"/>
                <a:cs typeface="Times New Roman" panose="02020603050405020304" pitchFamily="18" charset="0"/>
              </a:rPr>
              <a:t>“F”</a:t>
            </a:r>
            <a:r>
              <a:rPr lang="zh-CN" altLang="zh-CN" dirty="0">
                <a:solidFill>
                  <a:srgbClr val="000000"/>
                </a:solidFill>
                <a:latin typeface="Arial" panose="020B0604020202020204" pitchFamily="34" charset="0"/>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Today is Friday. Tom is very happy, because tomorrow is Saturday and he can play football with his friends. He goes to school on foot. When he gets to school, he is very tired</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Tom, you failed(</a:t>
            </a:r>
            <a:r>
              <a:rPr lang="zh-CN" altLang="zh-CN" dirty="0">
                <a:solidFill>
                  <a:srgbClr val="000000"/>
                </a:solidFill>
                <a:ea typeface="宋体" panose="02010600030101010101" pitchFamily="2" charset="-122"/>
                <a:cs typeface="Times New Roman" panose="02020603050405020304" pitchFamily="18" charset="0"/>
              </a:rPr>
              <a:t>失败</a:t>
            </a:r>
            <a:r>
              <a:rPr lang="en-US" altLang="zh-CN" dirty="0">
                <a:solidFill>
                  <a:srgbClr val="000000"/>
                </a:solidFill>
                <a:ea typeface="宋体" panose="02010600030101010101" pitchFamily="2" charset="-122"/>
                <a:cs typeface="Times New Roman" panose="02020603050405020304" pitchFamily="18" charset="0"/>
              </a:rPr>
              <a:t>) the English </a:t>
            </a:r>
            <a:r>
              <a:rPr lang="en-US" altLang="zh-CN" dirty="0" err="1">
                <a:solidFill>
                  <a:srgbClr val="000000"/>
                </a:solidFill>
                <a:ea typeface="宋体" panose="02010600030101010101" pitchFamily="2" charset="-122"/>
                <a:cs typeface="Times New Roman" panose="02020603050405020304" pitchFamily="18" charset="0"/>
              </a:rPr>
              <a:t>test,”says</a:t>
            </a:r>
            <a:r>
              <a:rPr lang="en-US" altLang="zh-CN" dirty="0">
                <a:solidFill>
                  <a:srgbClr val="000000"/>
                </a:solidFill>
                <a:ea typeface="宋体" panose="02010600030101010101" pitchFamily="2" charset="-122"/>
                <a:cs typeface="Times New Roman" panose="02020603050405020304" pitchFamily="18" charset="0"/>
              </a:rPr>
              <a:t> his teacher. Tom feels very sad. The teacher wants him to be hard-working, and Tom </a:t>
            </a:r>
            <a:r>
              <a:rPr lang="en-US" altLang="zh-CN" dirty="0" err="1">
                <a:solidFill>
                  <a:srgbClr val="000000"/>
                </a:solidFill>
                <a:ea typeface="宋体" panose="02010600030101010101" pitchFamily="2" charset="-122"/>
                <a:cs typeface="Times New Roman" panose="02020603050405020304" pitchFamily="18" charset="0"/>
              </a:rPr>
              <a:t>says,“Yes</a:t>
            </a:r>
            <a:r>
              <a:rPr lang="en-US" altLang="zh-CN" dirty="0">
                <a:solidFill>
                  <a:srgbClr val="000000"/>
                </a:solidFill>
                <a:ea typeface="宋体" panose="02010600030101010101" pitchFamily="2" charset="-122"/>
                <a:cs typeface="Times New Roman" panose="02020603050405020304" pitchFamily="18" charset="0"/>
              </a:rPr>
              <a:t>, I will.”</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6945315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a:spLocks noChangeAspect="1"/>
          </p:cNvSpPr>
          <p:nvPr/>
        </p:nvSpPr>
        <p:spPr>
          <a:xfrm>
            <a:off x="361950" y="1329773"/>
            <a:ext cx="10807700" cy="2990434"/>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)1.Tomorrow is Sunday.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)2.Tom can play football with his friends on Saturday.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)3.Tom walks to school, and he feels very tired.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)4.Tom failed the English test.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)5.Tom will study hard.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92485" y="1319136"/>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
        <p:nvSpPr>
          <p:cNvPr id="5" name="矩形 4"/>
          <p:cNvSpPr>
            <a:spLocks noChangeAspect="1"/>
          </p:cNvSpPr>
          <p:nvPr/>
        </p:nvSpPr>
        <p:spPr>
          <a:xfrm>
            <a:off x="792485" y="1871935"/>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6" name="矩形 5"/>
          <p:cNvSpPr>
            <a:spLocks noChangeAspect="1"/>
          </p:cNvSpPr>
          <p:nvPr/>
        </p:nvSpPr>
        <p:spPr>
          <a:xfrm>
            <a:off x="792485" y="2518089"/>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7" name="矩形 6"/>
          <p:cNvSpPr>
            <a:spLocks noChangeAspect="1"/>
          </p:cNvSpPr>
          <p:nvPr/>
        </p:nvSpPr>
        <p:spPr>
          <a:xfrm>
            <a:off x="792485" y="3103292"/>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8" name="矩形 7"/>
          <p:cNvSpPr>
            <a:spLocks noChangeAspect="1"/>
          </p:cNvSpPr>
          <p:nvPr/>
        </p:nvSpPr>
        <p:spPr>
          <a:xfrm>
            <a:off x="792485" y="3756187"/>
            <a:ext cx="468514" cy="631711"/>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Tree>
    <p:extLst>
      <p:ext uri="{BB962C8B-B14F-4D97-AF65-F5344CB8AC3E}">
        <p14:creationId xmlns:p14="http://schemas.microsoft.com/office/powerpoint/2010/main" val="153634557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80717" y="1295871"/>
            <a:ext cx="5400600" cy="2800767"/>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家庭作业</Template>
  <TotalTime>55</TotalTime>
  <Words>209</Words>
  <Application>Microsoft Office PowerPoint</Application>
  <PresentationFormat>自定义</PresentationFormat>
  <Paragraphs>60</Paragraphs>
  <Slides>7</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vt:i4>
      </vt:variant>
    </vt:vector>
  </HeadingPairs>
  <TitlesOfParts>
    <vt:vector size="17" baseType="lpstr">
      <vt:lpstr>NEU-BZ-S92</vt:lpstr>
      <vt:lpstr>方正书宋_GBK</vt:lpstr>
      <vt:lpstr>黑体</vt:lpstr>
      <vt:lpstr>华文琥珀</vt:lpstr>
      <vt:lpstr>隶书</vt:lpstr>
      <vt:lpstr>宋体</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123</cp:lastModifiedBy>
  <cp:revision>19</cp:revision>
  <dcterms:created xsi:type="dcterms:W3CDTF">2020-08-17T02:46:32Z</dcterms:created>
  <dcterms:modified xsi:type="dcterms:W3CDTF">2025-09-02T08:20:29Z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